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61" r:id="rId4"/>
    <p:sldId id="262" r:id="rId5"/>
    <p:sldId id="289" r:id="rId6"/>
    <p:sldId id="263" r:id="rId7"/>
    <p:sldId id="264" r:id="rId8"/>
    <p:sldId id="266" r:id="rId9"/>
    <p:sldId id="265" r:id="rId10"/>
    <p:sldId id="267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9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4C52-0F65-41B6-8467-525A4BE92AB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3576-97C0-4D99-9157-F128A64A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3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1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4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7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3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3576-97C0-4D99-9157-F128A64ABF7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5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D690-189D-45C8-91B1-B49F5D7B7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99A23E-C300-459A-A5CD-71898535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34D50-C10D-4A72-ABB3-AC1A75C6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1DB7A-BDF2-4BC1-91FE-96CA4894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B3634-159D-4839-B5A7-90F3997D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F1DB8-4C93-45BF-884B-D367504A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91BEF-DF79-4462-9CA4-51AB7BE68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2E1CB-696C-4CBA-A2E5-E07F503A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113D8-2CD5-40BF-925A-3A78799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CEC9C-9A45-40A0-A0F1-1120DDBB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8A889-4B1A-4C05-AA96-4B866230B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D49CB1-04B9-450F-A6A3-3986FD174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76E18-CDD3-4C87-802B-DCA7E8DE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CBC93-6B0F-4514-8A88-FB349DB0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308D4-DC69-413F-BFB4-6EAA16F0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AE741-5997-4887-8762-A8363AD7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9B3EC-1FAF-48B4-897E-BA585F58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FC1B2-1E25-4872-B294-1952692F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50E6F-637D-4FB7-A964-D2B2B2D8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BA0ED-A5BC-4D9D-9A9B-8D6B457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9C49F-E101-404F-892A-80701F53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96CB59-A3A3-42CD-BC38-FC02B982A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AE811-D843-44FB-805A-09EA42B3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AD925-7A20-4664-A66F-A9FEEAEA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D8C27-25DF-4BB1-A98F-974697B9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4921D-4450-4AA8-8A25-3A5B88E8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41371-2CCA-454F-95C4-C0646D8B9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3A5C1F-C714-4AA6-A74D-B449A6095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C819D-5809-4AC6-B1CC-4D08AB3E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7D0A6-B451-40E9-8621-242FDE57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2779AC-66D9-43B3-B797-9BAB5B78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FB531-6F84-47C8-8DBD-6ED6BF09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E6E74-B4DA-4E67-BED6-EA4DBF2F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013214-95B0-40A6-BBEC-C1CF5260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F35154-EC09-4F7A-BF29-351F3B519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C8A5FE-0A6C-4F29-8751-02B553D2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C6A5EB-4A6F-4462-9953-D8095EF3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7629E4-F516-4DB5-86AF-ECFE9ACE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E85D3-12C8-4816-AFD6-1D27AC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8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1F36C-CC2A-47B5-AE52-53FF81FD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83E3E4-DD83-40CB-8257-89AA484E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646B20-F08A-48F8-9DDA-6DF6AC0E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38615-AA55-41C5-9B5E-EE218758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1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4D940B-42C7-47B6-9289-40D1D42E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C88ABA-D602-44E7-B015-A17E6F7A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D11866-2901-470F-88D5-714DF98A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F940D-40EE-4E69-B8E7-E40AFF93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D2F04-BE59-476C-948E-1DBD22B3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07918-EA52-4BAE-BCEF-5D203CAA1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5A87F9-6616-4011-B4EF-98DC3F67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347F4-B1A1-45A1-B114-4C258AB9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5BEEAE-0E16-4E4E-ADDA-03D859FB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C8DE3-71CD-4712-B544-6414274B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7D7DAB-037A-4B86-9659-52F714DA5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DEB8BF-3E68-4113-9F49-A74CCEE47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C511F-036B-44F9-B72B-5EAC17F9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18CFE-8399-4907-A4AD-A1124D5C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9DBFB-EBC4-4408-876E-DBADDD66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AC69B-A5A2-44B0-A906-BA0A3FE5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3DD3F-2F31-43F6-A54A-B87D705D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FDF31-CF53-4DAA-B00F-60A0CBC02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2417-2862-4EEF-8625-804A7E9B83F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CB887-86B1-45E9-B496-0EA5E23AC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79699-3916-48DE-B87F-047569879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A133-6AD2-4F10-8D00-2AFA20263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AD58D-F637-4F6F-95F6-7D577D57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304" y="2235200"/>
            <a:ext cx="7445189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 подготовке статистического отчёта ППО в программе </a:t>
            </a:r>
            <a:br>
              <a:rPr lang="ru-RU" sz="4000" b="1" dirty="0"/>
            </a:br>
            <a:r>
              <a:rPr lang="ru-RU" sz="4000" b="1" dirty="0"/>
              <a:t>«АИС Единый реестр Общероссийского Профсоюза образования»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298C3-C48B-4FEA-B5EB-F016FF936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869" y="6076296"/>
            <a:ext cx="6445624" cy="6651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/>
              <a:t>Вьюнков Сергей – помощник председателя                             Межрегиональной организации Санкт-Петербурга и Ленинградской области Общероссийского Профсоюза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8F612-CD11-44D4-8EC1-4F654A78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" y="1414182"/>
            <a:ext cx="4029635" cy="40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2D9FE3-F7C1-46E5-AA63-DBA66A5B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6" y="618565"/>
            <a:ext cx="7912744" cy="3040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DA4C8-4A9B-47E6-95D6-6E2F9C895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86" y="3991151"/>
            <a:ext cx="6224262" cy="270174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1673287-3D9C-4475-857E-096166BE0BB6}"/>
              </a:ext>
            </a:extLst>
          </p:cNvPr>
          <p:cNvSpPr/>
          <p:nvPr/>
        </p:nvSpPr>
        <p:spPr>
          <a:xfrm>
            <a:off x="6023041" y="6073542"/>
            <a:ext cx="560639" cy="5197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97B41-9BC8-4F7C-A4E4-46620D855D05}"/>
              </a:ext>
            </a:extLst>
          </p:cNvPr>
          <p:cNvSpPr txBox="1"/>
          <p:nvPr/>
        </p:nvSpPr>
        <p:spPr>
          <a:xfrm>
            <a:off x="8388520" y="1818920"/>
            <a:ext cx="371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все получилось, то исключенные из групповой обработки люди перестанут гореть желтым цветом</a:t>
            </a:r>
          </a:p>
        </p:txBody>
      </p:sp>
    </p:spTree>
    <p:extLst>
      <p:ext uri="{BB962C8B-B14F-4D97-AF65-F5344CB8AC3E}">
        <p14:creationId xmlns:p14="http://schemas.microsoft.com/office/powerpoint/2010/main" val="120501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Первая глава </a:t>
            </a:r>
            <a:r>
              <a:rPr lang="ru-RU" sz="3600" dirty="0" err="1"/>
              <a:t>статотчёта</a:t>
            </a:r>
            <a:r>
              <a:rPr lang="ru-RU" sz="3600" dirty="0"/>
              <a:t> – откуда данные?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0479A-EBCA-4734-87B8-4BE57397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76"/>
            <a:ext cx="12192000" cy="330184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41AD71A3-E233-4113-A9A9-B6BDC086479E}"/>
              </a:ext>
            </a:extLst>
          </p:cNvPr>
          <p:cNvSpPr/>
          <p:nvPr/>
        </p:nvSpPr>
        <p:spPr>
          <a:xfrm>
            <a:off x="4126865" y="2734254"/>
            <a:ext cx="878272" cy="460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FB5F825-2B12-47B7-91F5-8696A0EDBB3D}"/>
              </a:ext>
            </a:extLst>
          </p:cNvPr>
          <p:cNvSpPr/>
          <p:nvPr/>
        </p:nvSpPr>
        <p:spPr>
          <a:xfrm>
            <a:off x="0" y="3656674"/>
            <a:ext cx="878272" cy="460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73CF7-A996-4ACA-AD19-A38D7075E4F1}"/>
              </a:ext>
            </a:extLst>
          </p:cNvPr>
          <p:cNvSpPr txBox="1"/>
          <p:nvPr/>
        </p:nvSpPr>
        <p:spPr>
          <a:xfrm>
            <a:off x="3037573" y="5182810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Нажимаем 1 раз левой кнопкой мышки на вкладку «Организация», затем на кнопку «Создать».</a:t>
            </a:r>
          </a:p>
        </p:txBody>
      </p:sp>
    </p:spTree>
    <p:extLst>
      <p:ext uri="{BB962C8B-B14F-4D97-AF65-F5344CB8AC3E}">
        <p14:creationId xmlns:p14="http://schemas.microsoft.com/office/powerpoint/2010/main" val="65650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Первая глава </a:t>
            </a:r>
            <a:r>
              <a:rPr lang="ru-RU" sz="3600" dirty="0" err="1"/>
              <a:t>статотчёта</a:t>
            </a:r>
            <a:r>
              <a:rPr lang="ru-RU" sz="3600" dirty="0"/>
              <a:t> – откуда данные?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AD71A3-E233-4113-A9A9-B6BDC086479E}"/>
              </a:ext>
            </a:extLst>
          </p:cNvPr>
          <p:cNvSpPr/>
          <p:nvPr/>
        </p:nvSpPr>
        <p:spPr>
          <a:xfrm>
            <a:off x="4064112" y="1443336"/>
            <a:ext cx="878272" cy="460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73CF7-A996-4ACA-AD19-A38D7075E4F1}"/>
              </a:ext>
            </a:extLst>
          </p:cNvPr>
          <p:cNvSpPr txBox="1"/>
          <p:nvPr/>
        </p:nvSpPr>
        <p:spPr>
          <a:xfrm>
            <a:off x="64804" y="3353443"/>
            <a:ext cx="51710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Вводим клавиатурой количественные данные,</a:t>
            </a:r>
          </a:p>
          <a:p>
            <a:r>
              <a:rPr lang="ru-RU" dirty="0"/>
              <a:t>затем нажимаем «Записать и закрыть».</a:t>
            </a:r>
          </a:p>
          <a:p>
            <a:endParaRPr lang="ru-RU" dirty="0"/>
          </a:p>
          <a:p>
            <a:r>
              <a:rPr lang="ru-RU" dirty="0"/>
              <a:t>Обратите внимание на строчку «Дата», в нее</a:t>
            </a:r>
          </a:p>
          <a:p>
            <a:r>
              <a:rPr lang="ru-RU" dirty="0"/>
              <a:t>необходимо вписать дату, предшествующую сроку</a:t>
            </a:r>
          </a:p>
          <a:p>
            <a:r>
              <a:rPr lang="ru-RU" dirty="0"/>
              <a:t>отчета. </a:t>
            </a:r>
          </a:p>
          <a:p>
            <a:endParaRPr lang="ru-RU" dirty="0"/>
          </a:p>
          <a:p>
            <a:r>
              <a:rPr lang="ru-RU" dirty="0"/>
              <a:t>То есть, если делаем </a:t>
            </a:r>
            <a:r>
              <a:rPr lang="ru-RU" dirty="0" err="1"/>
              <a:t>статотчет</a:t>
            </a:r>
            <a:r>
              <a:rPr lang="ru-RU" dirty="0"/>
              <a:t> на 01 октября, то самая поздняя дата для нас для заполнения данных о работниках – 30 сентября!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685160-2E9D-4B45-8FE1-22ACB224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1175364"/>
            <a:ext cx="12192000" cy="1925435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FB5F825-2B12-47B7-91F5-8696A0EDBB3D}"/>
              </a:ext>
            </a:extLst>
          </p:cNvPr>
          <p:cNvSpPr/>
          <p:nvPr/>
        </p:nvSpPr>
        <p:spPr>
          <a:xfrm>
            <a:off x="11112177" y="1907758"/>
            <a:ext cx="1017069" cy="11930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439AE2-D1A6-464E-ADBA-E3A9BE152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23" y="3133341"/>
            <a:ext cx="5606847" cy="243374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634310" y="1175364"/>
            <a:ext cx="1017069" cy="3178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85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AC7A3-CE90-4CA9-A099-FC59D320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031"/>
            <a:ext cx="12192000" cy="3095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AD71A3-E233-4113-A9A9-B6BDC086479E}"/>
              </a:ext>
            </a:extLst>
          </p:cNvPr>
          <p:cNvSpPr/>
          <p:nvPr/>
        </p:nvSpPr>
        <p:spPr>
          <a:xfrm>
            <a:off x="0" y="3111169"/>
            <a:ext cx="878272" cy="317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1784717" y="2649162"/>
            <a:ext cx="1017069" cy="3178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3037573" y="5182810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Нажимаем 1 раз левой кнопкой мышки на вкладку «Профактив», затем на кнопку «Создать».</a:t>
            </a:r>
          </a:p>
        </p:txBody>
      </p:sp>
    </p:spTree>
    <p:extLst>
      <p:ext uri="{BB962C8B-B14F-4D97-AF65-F5344CB8AC3E}">
        <p14:creationId xmlns:p14="http://schemas.microsoft.com/office/powerpoint/2010/main" val="67391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386164" y="5196616"/>
            <a:ext cx="6116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открывшемся окне 1 раз левой кнопкой мышки кликаем по пустому окну в графе «ФИО», выбираем «Показать все», находим во всплывшем списке членов Профсоюза нужного и 2 раза кликаем по нему левой кнопкой мышки.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DCB60-D0B9-4BEE-BE4B-45D6C8AD0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62150"/>
            <a:ext cx="6134100" cy="29337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5710672" y="3698315"/>
            <a:ext cx="1017069" cy="3178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3AB697-DA38-43F9-991E-B11F5BADC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18" y="5106605"/>
            <a:ext cx="5095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386164" y="5196616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Теперь кликаем 1 раз левой кнопкой мышки по пустому окну в графе «Должность профактива», выбираем «Показать все».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8EE2E-EFE4-4EDA-922F-85F87BF1D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19" y="1714500"/>
            <a:ext cx="6124575" cy="34290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5078931" y="4015949"/>
            <a:ext cx="1017069" cy="3178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0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75C43-2FA5-4C91-8BAA-3F12417DC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0" y="922720"/>
            <a:ext cx="9086850" cy="5705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1444943" y="3313792"/>
            <a:ext cx="6116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Здесь можно найти нужную профсоюзную должность в списке, либо ввести ее в поисковой строке клавиатурой, затем дважды кликнуть левой кнопкой мышки по выбранной должности.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5897078" y="1340126"/>
            <a:ext cx="1177490" cy="3178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3EAA15-2D24-4DAE-B1A4-16E35347D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7870"/>
            <a:ext cx="5606847" cy="24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94E67-96F6-4C1B-80B6-4648B7E8C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03" y="1149407"/>
            <a:ext cx="6134100" cy="2771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172654" y="4785263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Клавиатурой прописываем дату окончания полномочий данной должности, затем кликаем левой кнопкой мышки на кнопку «Записать и закрыть»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D8F13D2-44AA-4061-9799-42E7C597D038}"/>
              </a:ext>
            </a:extLst>
          </p:cNvPr>
          <p:cNvSpPr/>
          <p:nvPr/>
        </p:nvSpPr>
        <p:spPr>
          <a:xfrm>
            <a:off x="3231081" y="1504383"/>
            <a:ext cx="1783681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B74D21-C49B-4319-AD91-F8649B78453B}"/>
              </a:ext>
            </a:extLst>
          </p:cNvPr>
          <p:cNvSpPr/>
          <p:nvPr/>
        </p:nvSpPr>
        <p:spPr>
          <a:xfrm>
            <a:off x="2932698" y="3477174"/>
            <a:ext cx="3865746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0EF649-01D7-47C5-A4E8-C42AF629D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7870"/>
            <a:ext cx="5606847" cy="24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172654" y="4785263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Клавиатурой прописываем дату окончания полномочий данной должности, затем кликаем левой кнопкой мышки на кнопку «Записать и закрыть»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B74D21-C49B-4319-AD91-F8649B78453B}"/>
              </a:ext>
            </a:extLst>
          </p:cNvPr>
          <p:cNvSpPr/>
          <p:nvPr/>
        </p:nvSpPr>
        <p:spPr>
          <a:xfrm>
            <a:off x="2932698" y="3477174"/>
            <a:ext cx="3865746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E1E62-9AF4-49FB-ACB4-46B80959F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014"/>
            <a:ext cx="12192000" cy="522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39532-6769-410C-8A26-1E8228509C42}"/>
              </a:ext>
            </a:extLst>
          </p:cNvPr>
          <p:cNvSpPr txBox="1"/>
          <p:nvPr/>
        </p:nvSpPr>
        <p:spPr>
          <a:xfrm>
            <a:off x="462014" y="4508264"/>
            <a:ext cx="990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Важное примечание: в программе «Председатель ППО» и «Заместитель председателя ППО» должен быть еще и «Членом профсоюзного комитета», а «Председатель контрольно-ревизионной комиссии» – «Членом контрольно-ревизионной комиссии», при этом программа не «</a:t>
            </a:r>
            <a:r>
              <a:rPr lang="ru-RU" dirty="0" err="1"/>
              <a:t>задвоит</a:t>
            </a:r>
            <a:r>
              <a:rPr lang="ru-RU" dirty="0"/>
              <a:t>» этих людей. Сейчас программа автоматически добавляет председателя ППО и КРК в профактиве в качестве членов профсоюзного комитета и членов КРК соответственно. Также председатель и заместитель председателя ППО при наличии президиума должны быть указаны как его члены.</a:t>
            </a:r>
          </a:p>
        </p:txBody>
      </p:sp>
    </p:spTree>
    <p:extLst>
      <p:ext uri="{BB962C8B-B14F-4D97-AF65-F5344CB8AC3E}">
        <p14:creationId xmlns:p14="http://schemas.microsoft.com/office/powerpoint/2010/main" val="89095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Глава «профактив»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44133-E0AC-4737-8D02-27E3685C8197}"/>
              </a:ext>
            </a:extLst>
          </p:cNvPr>
          <p:cNvSpPr txBox="1"/>
          <p:nvPr/>
        </p:nvSpPr>
        <p:spPr>
          <a:xfrm>
            <a:off x="172654" y="4785263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Клавиатурой прописываем дату окончания полномочий данной должности, затем кликаем левой кнопкой мышки на кнопку «Записать и закрыть»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B74D21-C49B-4319-AD91-F8649B78453B}"/>
              </a:ext>
            </a:extLst>
          </p:cNvPr>
          <p:cNvSpPr/>
          <p:nvPr/>
        </p:nvSpPr>
        <p:spPr>
          <a:xfrm>
            <a:off x="2932698" y="3477174"/>
            <a:ext cx="3865746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E1E62-9AF4-49FB-ACB4-46B80959F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014"/>
            <a:ext cx="12192000" cy="52261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313535-61B3-4E93-A1E4-439964B18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4" y="3897483"/>
            <a:ext cx="11813158" cy="4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8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AD58D-F637-4F6F-95F6-7D577D57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405" y="179295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Данные в разделе «Список ЧП»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EA9A4DA-4EA6-40E6-87FB-EECBDF3E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69826"/>
            <a:ext cx="10874189" cy="47978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Чтобы сформировать корректно отчёт по форме 5-СП необходимо, чтобы у всех членов Профсоюза, указанных в разделе «Список ЧП» были заполнены следующие данные: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Пол</a:t>
            </a:r>
            <a:r>
              <a:rPr lang="en-US" dirty="0"/>
              <a:t>;</a:t>
            </a:r>
            <a:endParaRPr lang="ru-RU" dirty="0"/>
          </a:p>
          <a:p>
            <a:pPr marL="342900" indent="-342900" algn="l">
              <a:buFontTx/>
              <a:buChar char="-"/>
            </a:pPr>
            <a:r>
              <a:rPr lang="ru-RU" dirty="0"/>
              <a:t>Занятость (работающий, обучающийся, неработающий пенсионер)</a:t>
            </a:r>
            <a:r>
              <a:rPr lang="en-US" dirty="0"/>
              <a:t>;</a:t>
            </a:r>
            <a:endParaRPr lang="ru-RU" dirty="0"/>
          </a:p>
          <a:p>
            <a:pPr marL="342900" indent="-342900" algn="l">
              <a:buFontTx/>
              <a:buChar char="-"/>
            </a:pPr>
            <a:r>
              <a:rPr lang="ru-RU" dirty="0"/>
              <a:t>Дата рождения (в вкладка «Общие»)</a:t>
            </a:r>
            <a:r>
              <a:rPr lang="en-US" dirty="0"/>
              <a:t>;</a:t>
            </a:r>
            <a:endParaRPr lang="ru-RU" dirty="0"/>
          </a:p>
          <a:p>
            <a:pPr marL="342900" indent="-342900" algn="l">
              <a:buFontTx/>
              <a:buChar char="-"/>
            </a:pPr>
            <a:r>
              <a:rPr lang="ru-RU" dirty="0"/>
              <a:t>Место работы (в вкладка «Работа»)</a:t>
            </a:r>
            <a:r>
              <a:rPr lang="en-US" dirty="0"/>
              <a:t>;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Должность (в вкладка «Работа»).</a:t>
            </a:r>
          </a:p>
          <a:p>
            <a:pPr marL="342900" indent="-342900" algn="l">
              <a:buFontTx/>
              <a:buChar char="-"/>
            </a:pPr>
            <a:endParaRPr lang="ru-RU" dirty="0"/>
          </a:p>
          <a:p>
            <a:pPr algn="l"/>
            <a:r>
              <a:rPr lang="ru-RU" dirty="0"/>
              <a:t>Чтобы внести данные о месте работы (совпадает у всех членов Профсоюза одной первички) и должности (программе надо понимать, кто педагогический работник, а кто – нет), можно воспользоваться инструментом «Групповая обработка»</a:t>
            </a:r>
          </a:p>
        </p:txBody>
      </p:sp>
    </p:spTree>
    <p:extLst>
      <p:ext uri="{BB962C8B-B14F-4D97-AF65-F5344CB8AC3E}">
        <p14:creationId xmlns:p14="http://schemas.microsoft.com/office/powerpoint/2010/main" val="14625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C810AC-FEB8-4BE8-AA5A-5751717BF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631"/>
            <a:ext cx="12192000" cy="3812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EAD48-5889-4F3E-AB9C-35C3B397E9BF}"/>
              </a:ext>
            </a:extLst>
          </p:cNvPr>
          <p:cNvSpPr txBox="1"/>
          <p:nvPr/>
        </p:nvSpPr>
        <p:spPr>
          <a:xfrm>
            <a:off x="1597794" y="276389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А как создать отчёт по форме 5-СП?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B74D21-C49B-4319-AD91-F8649B78453B}"/>
              </a:ext>
            </a:extLst>
          </p:cNvPr>
          <p:cNvSpPr/>
          <p:nvPr/>
        </p:nvSpPr>
        <p:spPr>
          <a:xfrm>
            <a:off x="2358957" y="2742068"/>
            <a:ext cx="1092455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9A12824-F8ED-4B03-B94D-138840AD8E4B}"/>
              </a:ext>
            </a:extLst>
          </p:cNvPr>
          <p:cNvSpPr/>
          <p:nvPr/>
        </p:nvSpPr>
        <p:spPr>
          <a:xfrm>
            <a:off x="63992" y="3013817"/>
            <a:ext cx="796619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D03FD-0AA5-44FA-A59C-3C7C0B85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93" y="0"/>
            <a:ext cx="6808814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6B74D21-C49B-4319-AD91-F8649B78453B}"/>
              </a:ext>
            </a:extLst>
          </p:cNvPr>
          <p:cNvSpPr/>
          <p:nvPr/>
        </p:nvSpPr>
        <p:spPr>
          <a:xfrm>
            <a:off x="5263522" y="196091"/>
            <a:ext cx="1092455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9A12824-F8ED-4B03-B94D-138840AD8E4B}"/>
              </a:ext>
            </a:extLst>
          </p:cNvPr>
          <p:cNvSpPr/>
          <p:nvPr/>
        </p:nvSpPr>
        <p:spPr>
          <a:xfrm>
            <a:off x="3156815" y="921125"/>
            <a:ext cx="3315702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CB256-F87C-4712-8340-92325E6A27BF}"/>
              </a:ext>
            </a:extLst>
          </p:cNvPr>
          <p:cNvSpPr txBox="1"/>
          <p:nvPr/>
        </p:nvSpPr>
        <p:spPr>
          <a:xfrm>
            <a:off x="2855129" y="931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63EB1-3372-4487-BBB8-D77029CAB824}"/>
              </a:ext>
            </a:extLst>
          </p:cNvPr>
          <p:cNvSpPr txBox="1"/>
          <p:nvPr/>
        </p:nvSpPr>
        <p:spPr>
          <a:xfrm>
            <a:off x="4961836" y="2066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3E9E1E4-18C7-43B3-B012-3CABE390606F}"/>
              </a:ext>
            </a:extLst>
          </p:cNvPr>
          <p:cNvSpPr/>
          <p:nvPr/>
        </p:nvSpPr>
        <p:spPr>
          <a:xfrm>
            <a:off x="2691593" y="206624"/>
            <a:ext cx="1430241" cy="3798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BD7D73F-FD7A-458C-9443-16FF7BAB1D44}"/>
              </a:ext>
            </a:extLst>
          </p:cNvPr>
          <p:cNvSpPr/>
          <p:nvPr/>
        </p:nvSpPr>
        <p:spPr>
          <a:xfrm>
            <a:off x="2539193" y="206624"/>
            <a:ext cx="1751453" cy="37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D23E8-5A72-42DD-AAE3-B7773693AEC2}"/>
              </a:ext>
            </a:extLst>
          </p:cNvPr>
          <p:cNvSpPr txBox="1"/>
          <p:nvPr/>
        </p:nvSpPr>
        <p:spPr>
          <a:xfrm>
            <a:off x="2214350" y="21715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357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5242D9-682B-4543-A53D-E4FBDB13DD42}"/>
              </a:ext>
            </a:extLst>
          </p:cNvPr>
          <p:cNvSpPr txBox="1"/>
          <p:nvPr/>
        </p:nvSpPr>
        <p:spPr>
          <a:xfrm>
            <a:off x="1386630" y="2194836"/>
            <a:ext cx="94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093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CA1C70-E6A8-4889-8B71-3F992068D927}"/>
              </a:ext>
            </a:extLst>
          </p:cNvPr>
          <p:cNvSpPr txBox="1"/>
          <p:nvPr/>
        </p:nvSpPr>
        <p:spPr>
          <a:xfrm>
            <a:off x="3198412" y="2545976"/>
            <a:ext cx="5795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01.01.2024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FE3D5-E63F-4F11-88CD-D3BF8854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0" y="1184235"/>
            <a:ext cx="6620852" cy="33550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3391A7-4364-414A-B464-1D217525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90" y="3880880"/>
            <a:ext cx="6224262" cy="270174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C4412A5-4D25-4842-AAD9-09FC06081771}"/>
              </a:ext>
            </a:extLst>
          </p:cNvPr>
          <p:cNvSpPr/>
          <p:nvPr/>
        </p:nvSpPr>
        <p:spPr>
          <a:xfrm>
            <a:off x="6185647" y="5937585"/>
            <a:ext cx="603854" cy="5426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E6FE6B-B179-46B2-8EA1-346844491029}"/>
              </a:ext>
            </a:extLst>
          </p:cNvPr>
          <p:cNvSpPr/>
          <p:nvPr/>
        </p:nvSpPr>
        <p:spPr>
          <a:xfrm>
            <a:off x="6562165" y="5144478"/>
            <a:ext cx="603854" cy="5426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EDE26-E1BA-411B-AA7F-5A00FBC1D6B8}"/>
              </a:ext>
            </a:extLst>
          </p:cNvPr>
          <p:cNvSpPr txBox="1"/>
          <p:nvPr/>
        </p:nvSpPr>
        <p:spPr>
          <a:xfrm>
            <a:off x="7323244" y="1974875"/>
            <a:ext cx="3954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раз левой кнопкой мышки кликаем по любому члену Профсоюза, чтобы его строчка загорелась желтым цветом, затем нажимаем на клавиатуре сочетание клавиш «</a:t>
            </a:r>
            <a:r>
              <a:rPr lang="en-US" dirty="0"/>
              <a:t>Ctrl</a:t>
            </a:r>
            <a:r>
              <a:rPr lang="ru-RU" dirty="0"/>
              <a:t>» и «</a:t>
            </a:r>
            <a:r>
              <a:rPr lang="en-US" dirty="0"/>
              <a:t>A</a:t>
            </a:r>
            <a:r>
              <a:rPr lang="ru-RU" dirty="0"/>
              <a:t>» (латинская «А»)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EB1515-C282-4A7C-A035-BF41EB559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52" y="209078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Групповая обработка:</a:t>
            </a:r>
          </a:p>
        </p:txBody>
      </p:sp>
    </p:spTree>
    <p:extLst>
      <p:ext uri="{BB962C8B-B14F-4D97-AF65-F5344CB8AC3E}">
        <p14:creationId xmlns:p14="http://schemas.microsoft.com/office/powerpoint/2010/main" val="6323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03AF4-B837-449C-9EF6-F2E6DCFB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0" y="1778647"/>
            <a:ext cx="7124700" cy="4048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9EDE26-E1BA-411B-AA7F-5A00FBC1D6B8}"/>
              </a:ext>
            </a:extLst>
          </p:cNvPr>
          <p:cNvSpPr txBox="1"/>
          <p:nvPr/>
        </p:nvSpPr>
        <p:spPr>
          <a:xfrm>
            <a:off x="8089320" y="3272955"/>
            <a:ext cx="371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Вы сделали всё правильно, все члены Профсоюза загорятся желтым цветом, как на картинке слева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A16BB10-900A-45CC-B284-352CABC97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52" y="209078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Групповая обработка:</a:t>
            </a:r>
          </a:p>
        </p:txBody>
      </p:sp>
    </p:spTree>
    <p:extLst>
      <p:ext uri="{BB962C8B-B14F-4D97-AF65-F5344CB8AC3E}">
        <p14:creationId xmlns:p14="http://schemas.microsoft.com/office/powerpoint/2010/main" val="299058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03AF4-B837-449C-9EF6-F2E6DCFB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8" y="1892676"/>
            <a:ext cx="7124700" cy="40481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6E6FE6B-B179-46B2-8EA1-346844491029}"/>
              </a:ext>
            </a:extLst>
          </p:cNvPr>
          <p:cNvSpPr/>
          <p:nvPr/>
        </p:nvSpPr>
        <p:spPr>
          <a:xfrm>
            <a:off x="1426746" y="3779058"/>
            <a:ext cx="1870635" cy="5426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EDE26-E1BA-411B-AA7F-5A00FBC1D6B8}"/>
              </a:ext>
            </a:extLst>
          </p:cNvPr>
          <p:cNvSpPr txBox="1"/>
          <p:nvPr/>
        </p:nvSpPr>
        <p:spPr>
          <a:xfrm>
            <a:off x="8051324" y="2443043"/>
            <a:ext cx="371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Нажимаем 1 раз левой кнопкой мышки на кнопку «Групповая обработка», после чего выпадает список доступных действий.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05DAE3C-9CA5-47FB-97A2-9DE0C7A2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52" y="209078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Групповая обработка:</a:t>
            </a:r>
          </a:p>
        </p:txBody>
      </p:sp>
    </p:spTree>
    <p:extLst>
      <p:ext uri="{BB962C8B-B14F-4D97-AF65-F5344CB8AC3E}">
        <p14:creationId xmlns:p14="http://schemas.microsoft.com/office/powerpoint/2010/main" val="33286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00BAB-29A8-4BC8-9691-31C0D682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34" y="418690"/>
            <a:ext cx="4457908" cy="5704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E8075-5317-434B-A263-4EC0C8B7846D}"/>
              </a:ext>
            </a:extLst>
          </p:cNvPr>
          <p:cNvSpPr txBox="1"/>
          <p:nvPr/>
        </p:nvSpPr>
        <p:spPr>
          <a:xfrm>
            <a:off x="5829178" y="1720840"/>
            <a:ext cx="6203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подготовки статистического отчёта нам понадобятся 2 функции: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Для «Работающих» - «Место работы» и «Должность».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017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D7B52-44AF-474B-BB1A-00813141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2" y="1197394"/>
            <a:ext cx="5720148" cy="17943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D36410-1C15-4948-81A9-856FB7655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6" y="3275652"/>
            <a:ext cx="5492816" cy="326940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B059878-428E-4E94-B533-97B0480E0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52" y="209078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Проставление «Места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161612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C81C4-5882-45DB-842F-C1942DA8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2" y="1814512"/>
            <a:ext cx="6414040" cy="47467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DA4C8-4A9B-47E6-95D6-6E2F9C895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86" y="3991151"/>
            <a:ext cx="6224262" cy="270174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1673287-3D9C-4475-857E-096166BE0BB6}"/>
              </a:ext>
            </a:extLst>
          </p:cNvPr>
          <p:cNvSpPr/>
          <p:nvPr/>
        </p:nvSpPr>
        <p:spPr>
          <a:xfrm>
            <a:off x="3459658" y="1978154"/>
            <a:ext cx="1870635" cy="5426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97B41-9BC8-4F7C-A4E4-46620D855D05}"/>
              </a:ext>
            </a:extLst>
          </p:cNvPr>
          <p:cNvSpPr txBox="1"/>
          <p:nvPr/>
        </p:nvSpPr>
        <p:spPr>
          <a:xfrm>
            <a:off x="7354661" y="3248967"/>
            <a:ext cx="371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Вводим клавиатурой, чтобы не искать в списке должностей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B1908C-EF3C-482C-9DD2-7A22C2D2B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52" y="209078"/>
            <a:ext cx="7445189" cy="830729"/>
          </a:xfrm>
        </p:spPr>
        <p:txBody>
          <a:bodyPr>
            <a:normAutofit/>
          </a:bodyPr>
          <a:lstStyle/>
          <a:p>
            <a:r>
              <a:rPr lang="ru-RU" sz="4000" b="1" dirty="0"/>
              <a:t>Проставление «Должности»</a:t>
            </a:r>
          </a:p>
        </p:txBody>
      </p:sp>
    </p:spTree>
    <p:extLst>
      <p:ext uri="{BB962C8B-B14F-4D97-AF65-F5344CB8AC3E}">
        <p14:creationId xmlns:p14="http://schemas.microsoft.com/office/powerpoint/2010/main" val="408898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DA4C8-4A9B-47E6-95D6-6E2F9C89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86" y="3991151"/>
            <a:ext cx="6224262" cy="270174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1673287-3D9C-4475-857E-096166BE0BB6}"/>
              </a:ext>
            </a:extLst>
          </p:cNvPr>
          <p:cNvSpPr/>
          <p:nvPr/>
        </p:nvSpPr>
        <p:spPr>
          <a:xfrm>
            <a:off x="6023041" y="6073542"/>
            <a:ext cx="560639" cy="5197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97B41-9BC8-4F7C-A4E4-46620D855D05}"/>
              </a:ext>
            </a:extLst>
          </p:cNvPr>
          <p:cNvSpPr txBox="1"/>
          <p:nvPr/>
        </p:nvSpPr>
        <p:spPr>
          <a:xfrm>
            <a:off x="7755088" y="914366"/>
            <a:ext cx="3713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Конечно же, в первичной профсоюзной организации могут состоять не только учителя или воспитатели. Поэтому, если нам нужно снять выделение кого-то из людей, мы зажимаем клавишу «</a:t>
            </a:r>
            <a:r>
              <a:rPr lang="en-US" dirty="0"/>
              <a:t>Ctrl</a:t>
            </a:r>
            <a:r>
              <a:rPr lang="ru-RU" dirty="0"/>
              <a:t>»</a:t>
            </a:r>
            <a:r>
              <a:rPr lang="en-US" dirty="0"/>
              <a:t>,</a:t>
            </a:r>
            <a:r>
              <a:rPr lang="ru-RU" dirty="0"/>
              <a:t> а затем кликаем 1 раз левой кнопкой мышки по людям, которых надо исключить из групповой обработки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B7DF6-689F-48A0-BD5D-533274596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1" y="395102"/>
            <a:ext cx="71247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8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705</Words>
  <Application>Microsoft Office PowerPoint</Application>
  <PresentationFormat>Широкоэкранный</PresentationFormat>
  <Paragraphs>66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О подготовке статистического отчёта ППО в программе  «АИС Единый реестр Общероссийского Профсоюза образования»</vt:lpstr>
      <vt:lpstr>Данные в разделе «Список ЧП»</vt:lpstr>
      <vt:lpstr>Групповая обработка:</vt:lpstr>
      <vt:lpstr>Групповая обработка:</vt:lpstr>
      <vt:lpstr>Групповая обработка:</vt:lpstr>
      <vt:lpstr>Презентация PowerPoint</vt:lpstr>
      <vt:lpstr>Проставление «Места работы»</vt:lpstr>
      <vt:lpstr>Проставление «Должности»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проекта  «Цифровой Профсоюз» в Невском районе</dc:title>
  <dc:creator>Вьюнков Сергей</dc:creator>
  <cp:lastModifiedBy>Вьюнков Сергей</cp:lastModifiedBy>
  <cp:revision>23</cp:revision>
  <dcterms:created xsi:type="dcterms:W3CDTF">2023-09-05T15:12:44Z</dcterms:created>
  <dcterms:modified xsi:type="dcterms:W3CDTF">2023-09-25T10:37:50Z</dcterms:modified>
</cp:coreProperties>
</file>